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20.jpeg" ContentType="image/jpeg"/>
  <Override PartName="/ppt/media/image7.png" ContentType="image/png"/>
  <Override PartName="/ppt/media/image22.jpeg" ContentType="image/jpeg"/>
  <Override PartName="/ppt/media/image11.png" ContentType="image/png"/>
  <Override PartName="/ppt/media/image6.png" ContentType="image/png"/>
  <Override PartName="/ppt/media/image10.png" ContentType="image/png"/>
  <Override PartName="/ppt/media/image27.jpeg" ContentType="image/jpeg"/>
  <Override PartName="/ppt/media/image5.png" ContentType="image/png"/>
  <Override PartName="/ppt/media/image4.png" ContentType="image/png"/>
  <Override PartName="/ppt/media/image3.png" ContentType="image/png"/>
  <Override PartName="/ppt/media/image28.jpeg" ContentType="image/jpeg"/>
  <Override PartName="/ppt/media/image26.jpeg" ContentType="image/jpeg"/>
  <Override PartName="/ppt/media/image19.png" ContentType="image/png"/>
  <Override PartName="/ppt/media/image1.png" ContentType="image/png"/>
  <Override PartName="/ppt/media/image23.jpeg" ContentType="image/jpeg"/>
  <Override PartName="/ppt/media/image18.jpeg" ContentType="image/jpeg"/>
  <Override PartName="/ppt/media/image21.jpeg" ContentType="image/jpeg"/>
  <Override PartName="/ppt/media/image16.png" ContentType="image/png"/>
  <Override PartName="/ppt/media/image17.png" ContentType="image/png"/>
  <Override PartName="/ppt/media/image15.png" ContentType="image/png"/>
  <Override PartName="/ppt/media/image24.jpeg" ContentType="image/jpeg"/>
  <Override PartName="/ppt/media/image14.png" ContentType="image/png"/>
  <Override PartName="/ppt/media/image2.png" ContentType="image/png"/>
  <Override PartName="/ppt/media/image25.jpeg" ContentType="image/jpe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presProps.xml" ContentType="application/vnd.openxmlformats-officedocument.presentationml.presPro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6730822-1772-4057-B45D-C4EDA5D26F0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9FE09B6-E146-4130-9823-72AEB93D21D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5D16E9E-16A5-4F40-BA54-F91AC5BCF14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2489C23-9602-421F-926F-649DB3C87B3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19D2144-8CC7-40DE-A041-3FC119AD7E9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510659C-DA46-4D05-B249-99977904995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500EE44-9599-43CC-824B-161F21FBE51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32B0AAD-C755-4121-83FB-6C82C770476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CDF37C8-4E98-4630-9B2E-A4E556AE647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6C38BC3-DA6D-416A-9F3E-B4042EE0CE1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C05605D-8EAC-4537-B332-5DF1620B763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F5041B1-5928-41C7-A825-CE128EA98FA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0A814E3-C114-4453-94C6-079C7C3303E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5B09974-CC2E-48D2-8FF2-321558E611C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49A6FD2-5449-4631-94C9-FA8F267781C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3CF8AE2-92B6-488A-B856-0A2E0E56F53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403B740-729E-4B63-960A-CD57C21B874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CEE3CFF-812E-4974-B71D-476BED5DE00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BB4483B-04F3-42F5-BF6E-08F2F5D3764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C6B62D0-660D-4504-AE28-9BE480DBFC9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BAED6F7-8826-4256-BC2F-2CE055B69F7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8CE9189-EA4D-4C52-BF49-76998D482F1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41F6297-B8C8-4036-9840-5677F8E99C4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8D6EE73-A92F-4BA1-A665-4D5761CCBFB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27DC4BA-EA78-40C5-964A-22303BB1B84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D0F62F8-EE4B-4515-B275-2C876BE8210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D6DDB43-EA39-4F2E-8C41-A6DE3786F2A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9FE1DE1-A6A6-45E1-9AD9-4BFE3F8349B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3" name="PlaceHolder 5"/>
          <p:cNvSpPr>
            <a:spLocks noGrp="1"/>
          </p:cNvSpPr>
          <p:nvPr>
            <p:ph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79C5B88-DC9B-4445-AA54-2C56DAEBE71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8" name="PlaceHolder 5"/>
          <p:cNvSpPr>
            <a:spLocks noGrp="1"/>
          </p:cNvSpPr>
          <p:nvPr>
            <p:ph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9" name="PlaceHolder 6"/>
          <p:cNvSpPr>
            <a:spLocks noGrp="1"/>
          </p:cNvSpPr>
          <p:nvPr>
            <p:ph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0" name="PlaceHolder 7"/>
          <p:cNvSpPr>
            <a:spLocks noGrp="1"/>
          </p:cNvSpPr>
          <p:nvPr>
            <p:ph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DE4B006-3420-46CB-9AB0-B16C58C1546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5D782A8-00C0-40A2-86ED-D4EAAD7EFBB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4BB9ED2-C22C-4542-BB07-3AB59A28574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4213496-0079-465A-9C96-1A8548BA311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573600D-0E80-43D2-9141-2787F880934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45438F4-CCAF-48E0-A49E-D31E2CAECBF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607DE32-FC3D-43B9-A951-204CE238B6E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 w="0"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2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>
                  <a:alpha val="7058"/>
                </a:srgbClr>
              </a:gs>
              <a:gs pos="100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5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7200" spc="-1" strike="noStrike">
                <a:solidFill>
                  <a:srgbClr val="ebebeb"/>
                </a:solidFill>
                <a:latin typeface="Century Gothic"/>
              </a:rPr>
              <a:t>Clique para editar o título Mestre</a:t>
            </a:r>
            <a:endParaRPr b="0" lang="en-US" sz="7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dt" idx="1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defRPr b="0" lang="pt-BR" sz="1100" spc="-1" strike="noStrike">
                <a:solidFill>
                  <a:srgbClr val="ffffff">
                    <a:alpha val="60000"/>
                  </a:srgbClr>
                </a:solidFill>
                <a:latin typeface="Century Gothic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pt-BR" sz="1100" spc="-1" strike="noStrike">
                <a:solidFill>
                  <a:srgbClr val="ffffff">
                    <a:alpha val="60000"/>
                  </a:srgbClr>
                </a:solidFill>
                <a:latin typeface="Century Gothic"/>
              </a:rPr>
              <a:t> </a:t>
            </a:r>
            <a:endParaRPr b="0" lang="pt-BR" sz="1100" spc="-1" strike="noStrike"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ftr" idx="2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ct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pt-BR" sz="1400" spc="-1" strike="noStrike">
                <a:latin typeface="Times New Roman"/>
              </a:rPr>
              <a:t> 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sldNum" idx="3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buNone/>
              <a:defRPr b="0" lang="pt-BR" sz="2800" spc="-1" strike="noStrike">
                <a:solidFill>
                  <a:srgbClr val="ffffff"/>
                </a:solidFill>
                <a:latin typeface="Century Gothic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444AAB4A-D39A-4B50-8CF8-E174CA28892E}" type="slidenum">
              <a:rPr b="0" lang="pt-BR" sz="2800" spc="-1" strike="noStrike">
                <a:solidFill>
                  <a:srgbClr val="ffffff"/>
                </a:solidFill>
                <a:latin typeface="Century Gothic"/>
              </a:rPr>
              <a:t>11</a:t>
            </a:fld>
            <a:endParaRPr b="0" lang="pt-BR" sz="2800" spc="-1" strike="noStrike">
              <a:latin typeface="Times New Roman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Clique para editar o formato do texto da estrutura de tópicos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2.º nível da estrutura de tópicos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3.º nível da estrutura de tópicos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4.º nível da estrutura de tópicos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5.º nível da estrutura de tópicos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6.º nível da estrutura de tópicos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7.º nível da estrutura de tópicos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 w="0">
            <a:noFill/>
          </a:ln>
        </p:spPr>
      </p:pic>
      <p:pic>
        <p:nvPicPr>
          <p:cNvPr id="48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49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>
                  <a:alpha val="7058"/>
                </a:srgbClr>
              </a:gs>
              <a:gs pos="100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0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51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52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4200" spc="-1" strike="noStrike">
                <a:solidFill>
                  <a:srgbClr val="ebebeb"/>
                </a:solidFill>
                <a:latin typeface="Century Gothic"/>
              </a:rPr>
              <a:t>Clique para editar o título Mestre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ffffff"/>
                </a:solidFill>
                <a:latin typeface="Century Gothic"/>
              </a:rPr>
              <a:t>Clique para editar os estilos de texto Mestres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8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pt-BR" sz="1800" spc="-1" strike="noStrike">
                <a:solidFill>
                  <a:srgbClr val="ffffff"/>
                </a:solidFill>
                <a:latin typeface="Century Gothic"/>
              </a:rPr>
              <a:t>Segundo nível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2" marL="1143000" indent="-2286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pt-BR" sz="1600" spc="-1" strike="noStrike">
                <a:solidFill>
                  <a:srgbClr val="ffffff"/>
                </a:solidFill>
                <a:latin typeface="Century Gothic"/>
              </a:rPr>
              <a:t>Terceiro nível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3" marL="1600200" indent="-2286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pt-BR" sz="1400" spc="-1" strike="noStrike">
                <a:solidFill>
                  <a:srgbClr val="ffffff"/>
                </a:solidFill>
                <a:latin typeface="Century Gothic"/>
              </a:rPr>
              <a:t>Quarto nível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057400" indent="-2286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pt-BR" sz="1400" spc="-1" strike="noStrike">
                <a:solidFill>
                  <a:srgbClr val="ffffff"/>
                </a:solidFill>
                <a:latin typeface="Century Gothic"/>
              </a:rPr>
              <a:t>Quinto nível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dt" idx="4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defRPr b="0" lang="pt-BR" sz="1100" spc="-1" strike="noStrike">
                <a:solidFill>
                  <a:srgbClr val="ffffff">
                    <a:alpha val="60000"/>
                  </a:srgbClr>
                </a:solidFill>
                <a:latin typeface="Century Gothic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pt-BR" sz="1100" spc="-1" strike="noStrike">
                <a:solidFill>
                  <a:srgbClr val="ffffff">
                    <a:alpha val="60000"/>
                  </a:srgbClr>
                </a:solidFill>
                <a:latin typeface="Century Gothic"/>
              </a:rPr>
              <a:t>&lt;data/hora&gt;</a:t>
            </a:r>
            <a:endParaRPr b="0" lang="pt-BR" sz="1100" spc="-1" strike="noStrike">
              <a:latin typeface="Times New Roman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ftr" idx="5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ct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sldNum" idx="6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buNone/>
              <a:defRPr b="0" lang="pt-BR" sz="2800" spc="-1" strike="noStrike">
                <a:solidFill>
                  <a:srgbClr val="ffffff"/>
                </a:solidFill>
                <a:latin typeface="Century Gothic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2188716C-800F-4D92-BFB2-E24D57457D23}" type="slidenum">
              <a:rPr b="0" lang="pt-BR" sz="2800" spc="-1" strike="noStrike">
                <a:solidFill>
                  <a:srgbClr val="ffffff"/>
                </a:solidFill>
                <a:latin typeface="Century Gothic"/>
              </a:rPr>
              <a:t>&lt;número&gt;</a:t>
            </a:fld>
            <a:endParaRPr b="0" lang="pt-BR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 w="0">
            <a:noFill/>
          </a:ln>
        </p:spPr>
      </p:pic>
      <p:pic>
        <p:nvPicPr>
          <p:cNvPr id="95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96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>
                  <a:alpha val="7058"/>
                </a:srgbClr>
              </a:gs>
              <a:gs pos="100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7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98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99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4200" spc="-1" strike="noStrike">
                <a:solidFill>
                  <a:srgbClr val="ebebeb"/>
                </a:solidFill>
                <a:latin typeface="Century Gothic"/>
              </a:rPr>
              <a:t>Clique para editar o título Mestre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ffffff"/>
                </a:solidFill>
                <a:latin typeface="Century Gothic"/>
              </a:rPr>
              <a:t>Clique para editar os estilos de texto Mestres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8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pt-BR" sz="1800" spc="-1" strike="noStrike">
                <a:solidFill>
                  <a:srgbClr val="ffffff"/>
                </a:solidFill>
                <a:latin typeface="Century Gothic"/>
              </a:rPr>
              <a:t>Segundo nível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2" marL="1143000" indent="-2286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pt-BR" sz="1600" spc="-1" strike="noStrike">
                <a:solidFill>
                  <a:srgbClr val="ffffff"/>
                </a:solidFill>
                <a:latin typeface="Century Gothic"/>
              </a:rPr>
              <a:t>Terceiro nível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3" marL="1600200" indent="-2286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pt-BR" sz="1400" spc="-1" strike="noStrike">
                <a:solidFill>
                  <a:srgbClr val="ffffff"/>
                </a:solidFill>
                <a:latin typeface="Century Gothic"/>
              </a:rPr>
              <a:t>Quarto nível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057400" indent="-2286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pt-BR" sz="1400" spc="-1" strike="noStrike">
                <a:solidFill>
                  <a:srgbClr val="ffffff"/>
                </a:solidFill>
                <a:latin typeface="Century Gothic"/>
              </a:rPr>
              <a:t>Quinto nível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dt" idx="7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defRPr b="0" lang="pt-BR" sz="1100" spc="-1" strike="noStrike">
                <a:solidFill>
                  <a:srgbClr val="ffffff">
                    <a:alpha val="60000"/>
                  </a:srgbClr>
                </a:solidFill>
                <a:latin typeface="Century Gothic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pt-BR" sz="1100" spc="-1" strike="noStrike">
                <a:solidFill>
                  <a:srgbClr val="ffffff">
                    <a:alpha val="60000"/>
                  </a:srgbClr>
                </a:solidFill>
                <a:latin typeface="Century Gothic"/>
              </a:rPr>
              <a:t>&lt;data/hora&gt;</a:t>
            </a:r>
            <a:endParaRPr b="0" lang="pt-BR" sz="1100" spc="-1" strike="noStrike">
              <a:latin typeface="Times New Roman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ftr" idx="8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ct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04" name="PlaceHolder 5"/>
          <p:cNvSpPr>
            <a:spLocks noGrp="1"/>
          </p:cNvSpPr>
          <p:nvPr>
            <p:ph type="sldNum" idx="9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buNone/>
              <a:defRPr b="0" lang="pt-BR" sz="2800" spc="-1" strike="noStrike">
                <a:solidFill>
                  <a:srgbClr val="ffffff"/>
                </a:solidFill>
                <a:latin typeface="Century Gothic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D6BA7DE0-DCA1-4D94-BFE8-4D2B090ADB2B}" type="slidenum">
              <a:rPr b="0" lang="pt-BR" sz="2800" spc="-1" strike="noStrike">
                <a:solidFill>
                  <a:srgbClr val="ffffff"/>
                </a:solidFill>
                <a:latin typeface="Century Gothic"/>
              </a:rPr>
              <a:t>&lt;número&gt;</a:t>
            </a:fld>
            <a:endParaRPr b="0" lang="pt-BR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jpeg"/><Relationship Id="rId3" Type="http://schemas.openxmlformats.org/officeDocument/2006/relationships/image" Target="../media/image24.jpeg"/><Relationship Id="rId4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jpe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image" Target="../media/image28.jpe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jpe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0" y="1122480"/>
            <a:ext cx="1219176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7200" spc="-1" strike="noStrike">
                <a:solidFill>
                  <a:srgbClr val="ebebeb"/>
                </a:solidFill>
                <a:latin typeface="Century Gothic"/>
              </a:rPr>
              <a:t>Trabalho de Processamento de Dados</a:t>
            </a:r>
            <a:endParaRPr b="0" lang="en-US" sz="7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subTitle"/>
          </p:nvPr>
        </p:nvSpPr>
        <p:spPr>
          <a:xfrm>
            <a:off x="213120" y="3510000"/>
            <a:ext cx="10058040" cy="1052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4800" spc="-1" strike="noStrike" cap="all">
                <a:solidFill>
                  <a:srgbClr val="8ad0d6"/>
                </a:solidFill>
                <a:latin typeface="Century Gothic"/>
              </a:rPr>
              <a:t>Biblioteca Kivy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43" name="CaixaDeTexto 3"/>
          <p:cNvSpPr/>
          <p:nvPr/>
        </p:nvSpPr>
        <p:spPr>
          <a:xfrm flipH="1" flipV="1" rot="10800000">
            <a:off x="8632080" y="5910840"/>
            <a:ext cx="55778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Century Gothic"/>
              </a:rPr>
              <a:t>Bernardo Mascarenhas Filho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Century Gothic"/>
              </a:rPr>
              <a:t>Daniel R. Nonato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4200" spc="-1" strike="noStrike">
                <a:solidFill>
                  <a:srgbClr val="ebebeb"/>
                </a:solidFill>
                <a:latin typeface="Century Gothic"/>
              </a:rPr>
              <a:t>Desafios e Limitações 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0" y="1094040"/>
            <a:ext cx="10359720" cy="5217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pt-BR" sz="2800" spc="-1" strike="noStrike">
                <a:solidFill>
                  <a:srgbClr val="ffffff"/>
                </a:solidFill>
                <a:latin typeface="Century Gothic"/>
              </a:rPr>
              <a:t>Apesar de ter muitos pontos positivos para o que oferta a blibioteca ainda tem limitações como:</a:t>
            </a:r>
            <a:endParaRPr b="0" lang="en-US" sz="28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pt-BR" sz="2800" spc="-1" strike="noStrike">
                <a:solidFill>
                  <a:srgbClr val="ffffff"/>
                </a:solidFill>
                <a:latin typeface="Century Gothic"/>
              </a:rPr>
              <a:t>Aparência de interface do usuário não nativa;</a:t>
            </a:r>
            <a:endParaRPr b="0" lang="en-US" sz="28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pt-BR" sz="2800" spc="-1" strike="noStrike">
                <a:solidFill>
                  <a:srgbClr val="ffffff"/>
                </a:solidFill>
                <a:latin typeface="Century Gothic"/>
              </a:rPr>
              <a:t>É necessário incluir o leitor de Python, o que deixa o sistema mais pesado;</a:t>
            </a:r>
            <a:endParaRPr b="0" lang="en-US" sz="28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pt-BR" sz="2800" spc="-1" strike="noStrike">
                <a:solidFill>
                  <a:srgbClr val="ffffff"/>
                </a:solidFill>
                <a:latin typeface="Century Gothic"/>
              </a:rPr>
              <a:t>Não tem uma documentação muito extensa;</a:t>
            </a:r>
            <a:endParaRPr b="0" lang="en-US" sz="28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pt-BR" sz="2800" spc="-1" strike="noStrike">
                <a:solidFill>
                  <a:srgbClr val="ffffff"/>
                </a:solidFill>
                <a:latin typeface="Century Gothic"/>
              </a:rPr>
              <a:t>Existem outras alternativas de bibliotecas mais focadas em React Native.</a:t>
            </a:r>
            <a:endParaRPr b="0" lang="en-US" sz="2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4200" spc="-1" strike="noStrike">
                <a:solidFill>
                  <a:srgbClr val="ebebeb"/>
                </a:solidFill>
                <a:latin typeface="Century Gothic"/>
              </a:rPr>
              <a:t>Construção: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5764320" y="5263920"/>
            <a:ext cx="6295680" cy="676080"/>
          </a:xfrm>
          <a:prstGeom prst="rect">
            <a:avLst/>
          </a:prstGeom>
          <a:ln w="0">
            <a:noFill/>
          </a:ln>
        </p:spPr>
      </p:pic>
      <p:pic>
        <p:nvPicPr>
          <p:cNvPr id="172" name="" descr=""/>
          <p:cNvPicPr/>
          <p:nvPr/>
        </p:nvPicPr>
        <p:blipFill>
          <a:blip r:embed="rId2"/>
          <a:stretch/>
        </p:blipFill>
        <p:spPr>
          <a:xfrm>
            <a:off x="6451920" y="3096360"/>
            <a:ext cx="5248080" cy="2123640"/>
          </a:xfrm>
          <a:prstGeom prst="rect">
            <a:avLst/>
          </a:prstGeom>
          <a:ln w="0">
            <a:noFill/>
          </a:ln>
        </p:spPr>
      </p:pic>
      <p:pic>
        <p:nvPicPr>
          <p:cNvPr id="173" name="" descr=""/>
          <p:cNvPicPr/>
          <p:nvPr/>
        </p:nvPicPr>
        <p:blipFill>
          <a:blip r:embed="rId3"/>
          <a:stretch/>
        </p:blipFill>
        <p:spPr>
          <a:xfrm>
            <a:off x="180000" y="1252440"/>
            <a:ext cx="6009840" cy="3247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4200" spc="-1" strike="noStrike">
                <a:solidFill>
                  <a:srgbClr val="ebebeb"/>
                </a:solidFill>
                <a:latin typeface="Century Gothic"/>
              </a:rPr>
              <a:t>Exemplo de código 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75" name="Espaço Reservado para Conteúdo 8" descr=""/>
          <p:cNvPicPr/>
          <p:nvPr/>
        </p:nvPicPr>
        <p:blipFill>
          <a:blip r:embed="rId1"/>
          <a:stretch/>
        </p:blipFill>
        <p:spPr>
          <a:xfrm>
            <a:off x="80280" y="1029960"/>
            <a:ext cx="4680720" cy="4968360"/>
          </a:xfrm>
          <a:prstGeom prst="rect">
            <a:avLst/>
          </a:prstGeom>
          <a:ln w="0">
            <a:noFill/>
          </a:ln>
        </p:spPr>
      </p:pic>
      <p:pic>
        <p:nvPicPr>
          <p:cNvPr id="176" name="Imagem 12" descr=""/>
          <p:cNvPicPr/>
          <p:nvPr/>
        </p:nvPicPr>
        <p:blipFill>
          <a:blip r:embed="rId2"/>
          <a:stretch/>
        </p:blipFill>
        <p:spPr>
          <a:xfrm>
            <a:off x="5086800" y="1029960"/>
            <a:ext cx="5166720" cy="5015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4200" spc="-1" strike="noStrike">
                <a:solidFill>
                  <a:srgbClr val="ebebeb"/>
                </a:solidFill>
                <a:latin typeface="Century Gothic"/>
              </a:rPr>
              <a:t>Exemplos de aplicativos em Kivy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43920" y="78336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ffffff"/>
                </a:solidFill>
                <a:latin typeface="Century Gothic"/>
              </a:rPr>
              <a:t>Xonotic: um jogo de tiro em primeira pessoa feito por kivy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9" name="AutoShape 2"/>
          <p:cNvSpPr/>
          <p:nvPr/>
        </p:nvSpPr>
        <p:spPr>
          <a:xfrm>
            <a:off x="2592360" y="-74880"/>
            <a:ext cx="3655800" cy="365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AutoShape 4"/>
          <p:cNvSpPr/>
          <p:nvPr/>
        </p:nvSpPr>
        <p:spPr>
          <a:xfrm>
            <a:off x="5943600" y="32767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1" name="Picture 6" descr=""/>
          <p:cNvPicPr/>
          <p:nvPr/>
        </p:nvPicPr>
        <p:blipFill>
          <a:blip r:embed="rId1"/>
          <a:stretch/>
        </p:blipFill>
        <p:spPr>
          <a:xfrm>
            <a:off x="1293120" y="1171440"/>
            <a:ext cx="4802400" cy="2701080"/>
          </a:xfrm>
          <a:prstGeom prst="rect">
            <a:avLst/>
          </a:prstGeom>
          <a:ln w="0">
            <a:noFill/>
          </a:ln>
        </p:spPr>
      </p:pic>
      <p:sp>
        <p:nvSpPr>
          <p:cNvPr id="182" name="CaixaDeTexto 7"/>
          <p:cNvSpPr/>
          <p:nvPr/>
        </p:nvSpPr>
        <p:spPr>
          <a:xfrm>
            <a:off x="204120" y="3873240"/>
            <a:ext cx="53618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Century Gothic"/>
              </a:rPr>
              <a:t>Starling Bank: o aplicativo desse banco foi feito por kivy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83" name="Picture 8" descr="Starling Bank's mobile-first marketing opens more accounts: Campaign of the  Month"/>
          <p:cNvPicPr/>
          <p:nvPr/>
        </p:nvPicPr>
        <p:blipFill>
          <a:blip r:embed="rId2"/>
          <a:stretch/>
        </p:blipFill>
        <p:spPr>
          <a:xfrm>
            <a:off x="2117160" y="4358880"/>
            <a:ext cx="3655800" cy="2438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4200" spc="-1" strike="noStrike">
                <a:solidFill>
                  <a:srgbClr val="ebebeb"/>
                </a:solidFill>
                <a:latin typeface="Century Gothic"/>
              </a:rPr>
              <a:t>Conclusão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0" y="101412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pt-BR" sz="2800" spc="-1" strike="noStrike">
                <a:solidFill>
                  <a:srgbClr val="ffffff"/>
                </a:solidFill>
                <a:latin typeface="Century Gothic"/>
              </a:rPr>
              <a:t>Por meio desse slide pode-se observar que a blibioteca kivy e utilizada para criar apps e widgets de forma fácil e organizada para seu programador, sendo uma ótima escolha para programadores iniciantes.</a:t>
            </a:r>
            <a:endParaRPr b="0" lang="en-US" sz="28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6" name="CaixaDeTexto 4"/>
          <p:cNvSpPr/>
          <p:nvPr/>
        </p:nvSpPr>
        <p:spPr>
          <a:xfrm>
            <a:off x="0" y="4343040"/>
            <a:ext cx="813168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4400" spc="-1" strike="noStrike">
                <a:solidFill>
                  <a:srgbClr val="ffffff"/>
                </a:solidFill>
                <a:latin typeface="Century Gothic"/>
              </a:rPr>
              <a:t>Perguntas e respostas?</a:t>
            </a:r>
            <a:endParaRPr b="0" lang="pt-BR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4200" spc="-1" strike="noStrike">
                <a:solidFill>
                  <a:srgbClr val="ebebeb"/>
                </a:solidFill>
                <a:latin typeface="Century Gothic"/>
              </a:rPr>
              <a:t>Referencias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0" y="863280"/>
            <a:ext cx="8946360" cy="5146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ffffff"/>
                </a:solidFill>
                <a:latin typeface="Century Gothic"/>
              </a:rPr>
              <a:t>RAMOS, Vinicius. DESENVOLVA APPS PARA ANDROID, IOS COM PYTHON E KIVY. 2023. Apresentação de Power Point. Disponível em: https://pythonacademy.com.br/blog/desenvolva-aplicativos-para-android-ios-com-python-e-kivy#linguagem-kivy-kvlang-ou-kivy-language. Acesso em: 7 abr. 2018.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ffffff"/>
                </a:solidFill>
                <a:latin typeface="Century Gothic"/>
              </a:rPr>
              <a:t>ANDRADE, Ana Paula de. O que é Kivy?. 2023. Apresentação de Power Point. Disponível em: https://www.treinaweb.com.br/blog/o-que-e-kivy. Acesso em: 2 mar. 2019.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ffffff"/>
                </a:solidFill>
                <a:latin typeface="Century Gothic"/>
              </a:rPr>
              <a:t>CODE, Awari. Kivy Python: o que é e como usar com dicas práticas. 2023. Apresentação de Power Point. Disponível em: https://awari.com.br/kivy-python/. Acesso em: 9 ago. 2022.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ffffff"/>
                </a:solidFill>
                <a:latin typeface="Century Gothic"/>
              </a:rPr>
              <a:t>Kivy.org (também foi utilizado)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273240" y="245520"/>
            <a:ext cx="3304080" cy="727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4200" spc="-1" strike="noStrike">
                <a:solidFill>
                  <a:srgbClr val="ebebeb"/>
                </a:solidFill>
                <a:latin typeface="Century Gothic"/>
              </a:rPr>
              <a:t>Introdução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273240" y="116244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pt-BR" sz="2800" spc="-1" strike="noStrike">
                <a:solidFill>
                  <a:srgbClr val="ffffff"/>
                </a:solidFill>
                <a:latin typeface="Century Gothic"/>
              </a:rPr>
              <a:t>O que são bibliotecas: As bibliotecas são recursos usados na programação como um conjunto de módulos disponíveis para importa-los e usar suas funcionalidades quando quiser.</a:t>
            </a:r>
            <a:endParaRPr b="0" lang="en-US" sz="28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pt-BR" sz="2800" spc="-1" strike="noStrike">
                <a:solidFill>
                  <a:srgbClr val="ffffff"/>
                </a:solidFill>
                <a:latin typeface="Century Gothic"/>
              </a:rPr>
              <a:t>A biblioteca Kivy: Essa e uma biblioteca open source criada em 2011 para as plataformas (Windows, Android, IOS, MacOS e Linux) para ajudar a desenvolver aplicativos, sejam eles para dispositivos moveis ou desktop.</a:t>
            </a:r>
            <a:endParaRPr b="0" lang="en-US" sz="2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264240" y="1864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4200" spc="-1" strike="noStrike">
                <a:solidFill>
                  <a:srgbClr val="ebebeb"/>
                </a:solidFill>
                <a:latin typeface="Century Gothic"/>
              </a:rPr>
              <a:t>Recursos Principais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200520" y="102096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pt-BR" sz="2400" spc="-1" strike="noStrike">
                <a:solidFill>
                  <a:srgbClr val="ffffff"/>
                </a:solidFill>
                <a:latin typeface="Century Gothic"/>
              </a:rPr>
              <a:t>O Kivy é totalmente escrito em Python facilitando assim a leitura e a escrita do código, tendo também sua própria linguagem descritiva para organização e estruturação, a Kylanguage.</a:t>
            </a: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pt-BR" sz="2400" spc="-1" strike="noStrike">
                <a:solidFill>
                  <a:srgbClr val="ffffff"/>
                </a:solidFill>
                <a:latin typeface="Century Gothic"/>
              </a:rPr>
              <a:t>A Kylanguage serve para organizar a arvores de widgets e determinar propriedades e funções entre eles, separando a logica da programação da interface do usuário</a:t>
            </a: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pt-BR" sz="2400" spc="-1" strike="noStrike">
                <a:solidFill>
                  <a:srgbClr val="ffffff"/>
                </a:solidFill>
                <a:latin typeface="Century Gothic"/>
              </a:rPr>
              <a:t>O Kivy possui um código aberto que segue o padrão NUI( Natural User Interface), sendo parecido com as interfaces usadas no dia a dia, e possuindo versões próprias para seus botões, formulários, etc... garantindo assim consistência e portabilidade para o seu aplicativo</a:t>
            </a: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4200" spc="-1" strike="noStrike">
                <a:solidFill>
                  <a:srgbClr val="ebebeb"/>
                </a:solidFill>
                <a:latin typeface="Century Gothic"/>
              </a:rPr>
              <a:t>Filosofia do Kivy para usuários 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-88920" y="863280"/>
            <a:ext cx="11442960" cy="5927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8000"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ffffff"/>
                </a:solidFill>
                <a:latin typeface="Century Gothic"/>
              </a:rPr>
              <a:t>Assim como o Python, o Kivy possui uma “filosofia” própria, onde são listados alguns dos principais motivos para a utilização da biblioteca.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ffffff"/>
                </a:solidFill>
                <a:latin typeface="Century Gothic"/>
              </a:rPr>
              <a:t>Essa “filosofia” pode ser encontrada na documentação oficial da ferramenta.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ffffff"/>
                </a:solidFill>
                <a:latin typeface="Century Gothic"/>
              </a:rPr>
              <a:t>Moderno: O Kivy foi feito para o presente e o futuro. Para isso, ele foi escrito do zero e sempre pensando nas interações humano-computador, como o Multi-Touch, cada dia mais presente em computadores;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ffffff"/>
                </a:solidFill>
                <a:latin typeface="Century Gothic"/>
              </a:rPr>
              <a:t>Rápido: Tanto para desenvolver, quanto para executar, o Kivy sempre preza pela rapidez. Utiliza a GPU para executar tarefas mais pesadas, já que seu poder de processamento é maior que as CPUs;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ffffff"/>
                </a:solidFill>
                <a:latin typeface="Century Gothic"/>
              </a:rPr>
              <a:t>Flexível: Pode ser executado em diversos dispositivos diferentes, seja ele um smartphone, tablet ou computador pessoal. Além disso, o Kivy permite que as aplicações possam ser atualizadas com uma frequência maior quando comparado às outras tecnologias de desenvolvimento;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ffffff"/>
                </a:solidFill>
                <a:latin typeface="Century Gothic"/>
              </a:rPr>
              <a:t>Focado: Com o Kivy, o programador fica focado apenas no desenvolvimento da aplicação. Sem se preocupar com configurações de compilador ou algo do tipo;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ffffff"/>
                </a:solidFill>
                <a:latin typeface="Century Gothic"/>
              </a:rPr>
              <a:t>Comunidade: O Kivy é desenvolvido por programadores experientes e possui uma comunidade bem ativa;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ffffff"/>
                </a:solidFill>
                <a:latin typeface="Century Gothic"/>
              </a:rPr>
              <a:t>Gratuito: O Kivy é gratuito e você não precisa pagar nada para utilizá-lo, mesmo que sua aplicação esteja rendendo milhões.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4200" spc="-1" strike="noStrike">
                <a:solidFill>
                  <a:srgbClr val="ebebeb"/>
                </a:solidFill>
                <a:latin typeface="Century Gothic"/>
              </a:rPr>
              <a:t>Instalação do Kivy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0" y="880920"/>
            <a:ext cx="9043560" cy="52884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pt-BR" sz="2800" spc="-1" strike="noStrike">
                <a:solidFill>
                  <a:srgbClr val="ffffff"/>
                </a:solidFill>
                <a:latin typeface="Century Gothic"/>
              </a:rPr>
              <a:t>Para instalar o Kivy e necessário antes ter a linguagem de programação Python.</a:t>
            </a:r>
            <a:endParaRPr b="0" lang="en-US" sz="28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pt-BR" sz="2800" spc="-1" strike="noStrike">
                <a:solidFill>
                  <a:srgbClr val="ffffff"/>
                </a:solidFill>
                <a:latin typeface="Century Gothic"/>
              </a:rPr>
              <a:t>1.</a:t>
            </a:r>
            <a:r>
              <a:rPr b="1" lang="pt-BR" sz="2800" spc="-1" strike="noStrike">
                <a:solidFill>
                  <a:srgbClr val="ffffff"/>
                </a:solidFill>
                <a:latin typeface="Century Gothic"/>
              </a:rPr>
              <a:t>Instalação do Python</a:t>
            </a:r>
            <a:r>
              <a:rPr b="0" lang="pt-BR" sz="2800" spc="-1" strike="noStrike">
                <a:solidFill>
                  <a:srgbClr val="ffffff"/>
                </a:solidFill>
                <a:latin typeface="Century Gothic"/>
              </a:rPr>
              <a:t>: para instalar o python basta baixar ele no site python.org e seguir as instruções de instalação fornecidas.</a:t>
            </a:r>
            <a:endParaRPr b="0" lang="en-US" sz="28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pt-BR" sz="2800" spc="-1" strike="noStrike">
                <a:solidFill>
                  <a:srgbClr val="ffffff"/>
                </a:solidFill>
                <a:latin typeface="Century Gothic"/>
              </a:rPr>
              <a:t>2.</a:t>
            </a:r>
            <a:r>
              <a:rPr b="1" lang="pt-BR" sz="2800" spc="-1" strike="noStrike">
                <a:solidFill>
                  <a:srgbClr val="ffffff"/>
                </a:solidFill>
                <a:latin typeface="Century Gothic"/>
              </a:rPr>
              <a:t>Instalaçao do Kivy: </a:t>
            </a:r>
            <a:r>
              <a:rPr b="0" lang="pt-BR" sz="2800" spc="-1" strike="noStrike">
                <a:solidFill>
                  <a:srgbClr val="ffffff"/>
                </a:solidFill>
                <a:latin typeface="Century Gothic"/>
              </a:rPr>
              <a:t>Após instalar o Python, você pode instalar o Kivy usando o pip, o gerenciador de pacotes do Python. Abra o terminal ou prompt de comando e execute o seguinte comando: pip install kivy. O pip irá baixar e instalar o Kivy automaticamente.</a:t>
            </a:r>
            <a:endParaRPr b="0" lang="en-US" sz="2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50724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4200" spc="-1" strike="noStrike">
                <a:solidFill>
                  <a:srgbClr val="ebebeb"/>
                </a:solidFill>
                <a:latin typeface="Century Gothic"/>
              </a:rPr>
              <a:t>Arquitetura do Kivy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53" name="Picture 2" descr=""/>
          <p:cNvPicPr/>
          <p:nvPr/>
        </p:nvPicPr>
        <p:blipFill>
          <a:blip r:embed="rId1"/>
          <a:stretch/>
        </p:blipFill>
        <p:spPr>
          <a:xfrm>
            <a:off x="6558120" y="1651680"/>
            <a:ext cx="4726800" cy="4193640"/>
          </a:xfrm>
          <a:prstGeom prst="rect">
            <a:avLst/>
          </a:prstGeom>
          <a:ln w="0">
            <a:noFill/>
          </a:ln>
        </p:spPr>
      </p:pic>
      <p:sp>
        <p:nvSpPr>
          <p:cNvPr id="154" name="CaixaDeTexto 4"/>
          <p:cNvSpPr/>
          <p:nvPr/>
        </p:nvSpPr>
        <p:spPr>
          <a:xfrm>
            <a:off x="6658200" y="1296000"/>
            <a:ext cx="3746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Century Gothic"/>
              </a:rPr>
              <a:t>Exemplo 2 :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5" name="CaixaDeTexto 5"/>
          <p:cNvSpPr/>
          <p:nvPr/>
        </p:nvSpPr>
        <p:spPr>
          <a:xfrm>
            <a:off x="102960" y="861120"/>
            <a:ext cx="6454800" cy="22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system-ui"/>
              </a:rPr>
              <a:t>Entender como a arquitetura do Kivy foi desenhada ajuda e muito a compreender como os módulos internos funcionam em conjunto.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system-ui"/>
              </a:rPr>
              <a:t>Essa seção explica a ideia básica por trás da implementação de cada módulo.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system-ui"/>
              </a:rPr>
              <a:t>Para visualizarmos melhor a divisão e a interação entre os módulos: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56" name="Imagem 6" descr=""/>
          <p:cNvPicPr/>
          <p:nvPr/>
        </p:nvPicPr>
        <p:blipFill>
          <a:blip r:embed="rId2"/>
          <a:stretch/>
        </p:blipFill>
        <p:spPr>
          <a:xfrm>
            <a:off x="2399760" y="2625480"/>
            <a:ext cx="3720240" cy="402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4200" spc="-1" strike="noStrike">
                <a:solidFill>
                  <a:srgbClr val="ebebeb"/>
                </a:solidFill>
                <a:latin typeface="Century Gothic"/>
              </a:rPr>
              <a:t>Linguagem Kivy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0" y="903240"/>
            <a:ext cx="8859600" cy="5425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9000"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ffffff"/>
                </a:solidFill>
                <a:latin typeface="system-ui"/>
              </a:rPr>
              <a:t>O Kivy tem uma linguagem interna para descrição da nossa árvore de </a:t>
            </a:r>
            <a:r>
              <a:rPr b="0" i="1" lang="pt-BR" sz="2000" spc="-1" strike="noStrike">
                <a:solidFill>
                  <a:srgbClr val="ffffff"/>
                </a:solidFill>
                <a:latin typeface="system-ui"/>
              </a:rPr>
              <a:t>widgets</a:t>
            </a:r>
            <a:r>
              <a:rPr b="0" lang="pt-BR" sz="2000" spc="-1" strike="noStrike">
                <a:solidFill>
                  <a:srgbClr val="ffffff"/>
                </a:solidFill>
                <a:latin typeface="system-ui"/>
              </a:rPr>
              <a:t>. Essa linguagem possibilita vincular propriedades e/ou funções de </a:t>
            </a:r>
            <a:r>
              <a:rPr b="0" i="1" lang="pt-BR" sz="2000" spc="-1" strike="noStrike">
                <a:solidFill>
                  <a:srgbClr val="ffffff"/>
                </a:solidFill>
                <a:latin typeface="system-ui"/>
              </a:rPr>
              <a:t>callback</a:t>
            </a:r>
            <a:r>
              <a:rPr b="0" lang="pt-BR" sz="2000" spc="-1" strike="noStrike">
                <a:solidFill>
                  <a:srgbClr val="ffffff"/>
                </a:solidFill>
                <a:latin typeface="system-ui"/>
              </a:rPr>
              <a:t> entre </a:t>
            </a:r>
            <a:r>
              <a:rPr b="0" i="1" lang="pt-BR" sz="2000" spc="-1" strike="noStrike">
                <a:solidFill>
                  <a:srgbClr val="ffffff"/>
                </a:solidFill>
                <a:latin typeface="system-ui"/>
              </a:rPr>
              <a:t>widgets</a:t>
            </a:r>
            <a:r>
              <a:rPr b="0" lang="pt-BR" sz="2000" spc="-1" strike="noStrike">
                <a:solidFill>
                  <a:srgbClr val="ffffff"/>
                </a:solidFill>
                <a:latin typeface="system-ui"/>
              </a:rPr>
              <a:t>. Essa abordagem possibilita a criação de protótipos e atualizações na interface de usuário de maneira eficiente. Além disso facilita a separação entre a lógica da nossa aplicação e a interface de usuário.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pt-BR" sz="2000" spc="-1" strike="noStrike">
                <a:solidFill>
                  <a:srgbClr val="ffffff"/>
                </a:solidFill>
                <a:latin typeface="system-ui"/>
              </a:rPr>
              <a:t>Arquivo.KV : </a:t>
            </a:r>
            <a:r>
              <a:rPr b="0" lang="pt-BR" sz="2000" spc="-1" strike="noStrike">
                <a:solidFill>
                  <a:srgbClr val="ffffff"/>
                </a:solidFill>
                <a:latin typeface="system-ui"/>
              </a:rPr>
              <a:t>O arquivo .kv pode ser carregado por duas formas, por convenção: O Kivy procura por um arquivo com o mesmo nome da sua classe principal (aquela que estende de App) em letras minúsculas e sem o sufixo “App”, caso tenha. Exemplo: sua classe se chama MyFirstApp. Assim, o arquivo buscado será myfirst.kv.Utilizando a classe Builder: Nós podemos forçar o Kivy a carregar os dados de um arquivo de nossa escolha com o método load_file('arquivo.kv') da classe Builder.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ffffff"/>
                </a:solidFill>
                <a:latin typeface="system-ui"/>
              </a:rPr>
              <a:t>A linguagem Kivy é baseado em regras, que descrevem o conteúdo de um widget. Em um arquivo .kv, existe apenas uma regra raiz (root rule) e qualquer número de regras filhas. Essa regra raiz é definida pelo nome da regra, sem identação, seguida de ‘:’. Exemplo:  Widget: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ffffff"/>
                </a:solidFill>
                <a:latin typeface="system-ui"/>
              </a:rPr>
              <a:t> 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9" name="CaixaDeTexto 4"/>
          <p:cNvSpPr/>
          <p:nvPr/>
        </p:nvSpPr>
        <p:spPr>
          <a:xfrm>
            <a:off x="8753400" y="1642320"/>
            <a:ext cx="32666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ffff"/>
                </a:solidFill>
                <a:latin typeface="Century Gothic"/>
              </a:rPr>
              <a:t>Exemplo de código simples: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60" name="Imagem 6" descr=""/>
          <p:cNvPicPr/>
          <p:nvPr/>
        </p:nvPicPr>
        <p:blipFill>
          <a:blip r:embed="rId1"/>
          <a:stretch/>
        </p:blipFill>
        <p:spPr>
          <a:xfrm>
            <a:off x="8753400" y="2403720"/>
            <a:ext cx="3327840" cy="246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4200" spc="-1" strike="noStrike">
                <a:solidFill>
                  <a:srgbClr val="ebebeb"/>
                </a:solidFill>
                <a:latin typeface="Century Gothic"/>
              </a:rPr>
              <a:t>Widgets e Layouts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-79920" y="922320"/>
            <a:ext cx="8946360" cy="55314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7000"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pt-BR" sz="2000" spc="-1" strike="noStrike">
                <a:solidFill>
                  <a:srgbClr val="ffffff"/>
                </a:solidFill>
                <a:latin typeface="Century Gothic"/>
              </a:rPr>
              <a:t>Widget: </a:t>
            </a:r>
            <a:r>
              <a:rPr b="0" lang="pt-BR" sz="2000" spc="-1" strike="noStrike">
                <a:solidFill>
                  <a:srgbClr val="ffffff"/>
                </a:solidFill>
                <a:latin typeface="Century Gothic"/>
              </a:rPr>
              <a:t>Um widget é o bloco de construção básico das interfaces GUI(graphical user interface) no Kivy. Ele fornece uma tela que pode ser usada para desenhar na tela. Ele recebe eventos e reage a eles.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ffffff"/>
                </a:solidFill>
                <a:latin typeface="Century Gothic"/>
              </a:rPr>
              <a:t>Exemplo: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pt-BR" sz="2000" spc="-1" strike="noStrike">
                <a:solidFill>
                  <a:srgbClr val="ffffff"/>
                </a:solidFill>
                <a:latin typeface="Century Gothic"/>
              </a:rPr>
              <a:t>Layouts: </a:t>
            </a:r>
            <a:r>
              <a:rPr b="0" lang="pt-BR" sz="2000" spc="-1" strike="noStrike">
                <a:solidFill>
                  <a:srgbClr val="ffffff"/>
                </a:solidFill>
                <a:latin typeface="Century Gothic"/>
              </a:rPr>
              <a:t>Layouts são contêineres usados ​​para organizar widgets de uma maneira específica. Ao adicionar um widget a um layout, as propriedades a seguir são usadas para determinar o tamanho e a posição do widget, dependendo do tipo de layout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63" name="Picture 3" descr=""/>
          <p:cNvPicPr/>
          <p:nvPr/>
        </p:nvPicPr>
        <p:blipFill>
          <a:blip r:embed="rId1"/>
          <a:stretch/>
        </p:blipFill>
        <p:spPr>
          <a:xfrm>
            <a:off x="1965600" y="1713240"/>
            <a:ext cx="5082840" cy="334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4200" spc="-1" strike="noStrike">
                <a:solidFill>
                  <a:srgbClr val="ebebeb"/>
                </a:solidFill>
                <a:latin typeface="Century Gothic"/>
              </a:rPr>
              <a:t>Gráficos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0" y="103212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ffffff"/>
                </a:solidFill>
                <a:latin typeface="Century Gothic"/>
              </a:rPr>
              <a:t>Uma representação gráfica de Widgets é renderizada usando uma tela, que você pode ver como uma prancheta ilimitada ou como um conjunto de instruções de desenho. Existem inúmeras instruções que você pode aplicar (adicionar) à sua tela, mas existem duas variações principais: Context instructions e Vertex instructions 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720000" y="3060000"/>
            <a:ext cx="3960000" cy="3113280"/>
          </a:xfrm>
          <a:prstGeom prst="rect">
            <a:avLst/>
          </a:prstGeom>
          <a:ln w="0">
            <a:noFill/>
          </a:ln>
        </p:spPr>
      </p:pic>
      <p:pic>
        <p:nvPicPr>
          <p:cNvPr id="167" name="" descr=""/>
          <p:cNvPicPr/>
          <p:nvPr/>
        </p:nvPicPr>
        <p:blipFill>
          <a:blip r:embed="rId2"/>
          <a:stretch/>
        </p:blipFill>
        <p:spPr>
          <a:xfrm>
            <a:off x="8820000" y="2160000"/>
            <a:ext cx="2566800" cy="4059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TM02836342[[fn=Íon]]</Template>
  <TotalTime>1253</TotalTime>
  <Application>LibreOffice/7.3.7.2$Linux_X86_64 LibreOffice_project/30$Build-2</Application>
  <AppVersion>15.0000</AppVersion>
  <Words>1227</Words>
  <Paragraphs>65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2023-10-02T04:03:10Z</dcterms:created>
  <dc:creator>Cliente</dc:creator>
  <dc:description/>
  <dc:language>pt-BR</dc:language>
  <cp:lastModifiedBy/>
  <dcterms:modified xsi:type="dcterms:W3CDTF">2023-10-03T08:55:53Z</dcterms:modified>
  <cp:revision>6</cp:revision>
  <dc:subject/>
  <dc:title>Trabalho de Processamento de Dados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14</vt:i4>
  </property>
</Properties>
</file>